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98" r:id="rId3"/>
    <p:sldId id="266" r:id="rId4"/>
    <p:sldId id="289" r:id="rId5"/>
    <p:sldId id="284" r:id="rId6"/>
    <p:sldId id="262" r:id="rId7"/>
    <p:sldId id="277" r:id="rId8"/>
    <p:sldId id="293" r:id="rId9"/>
    <p:sldId id="290" r:id="rId10"/>
    <p:sldId id="295" r:id="rId11"/>
    <p:sldId id="264" r:id="rId12"/>
    <p:sldId id="265" r:id="rId13"/>
    <p:sldId id="269" r:id="rId14"/>
    <p:sldId id="304" r:id="rId1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D8C0B32-3EEE-4541-BA03-5F8721133DB3}">
          <p14:sldIdLst>
            <p14:sldId id="256"/>
            <p14:sldId id="298"/>
            <p14:sldId id="266"/>
            <p14:sldId id="289"/>
            <p14:sldId id="284"/>
            <p14:sldId id="262"/>
            <p14:sldId id="277"/>
            <p14:sldId id="293"/>
            <p14:sldId id="290"/>
            <p14:sldId id="295"/>
            <p14:sldId id="264"/>
            <p14:sldId id="265"/>
            <p14:sldId id="269"/>
            <p14:sldId id="30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990000"/>
    <a:srgbClr val="A85400"/>
    <a:srgbClr val="CC6600"/>
    <a:srgbClr val="FFFF00"/>
    <a:srgbClr val="66FFFF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5" autoAdjust="0"/>
    <p:restoredTop sz="94660"/>
  </p:normalViewPr>
  <p:slideViewPr>
    <p:cSldViewPr>
      <p:cViewPr>
        <p:scale>
          <a:sx n="50" d="100"/>
          <a:sy n="50" d="100"/>
        </p:scale>
        <p:origin x="-1986" y="-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</a:t>
            </a:r>
            <a:r>
              <a:rPr lang="ru-RU" sz="14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классов, набравшие максимальное количество баллов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6</c:v>
                </c:pt>
                <c:pt idx="2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654784"/>
        <c:axId val="67656320"/>
      </c:barChart>
      <c:catAx>
        <c:axId val="6765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7656320"/>
        <c:crosses val="autoZero"/>
        <c:auto val="1"/>
        <c:lblAlgn val="ctr"/>
        <c:lblOffset val="100"/>
        <c:noMultiLvlLbl val="0"/>
      </c:catAx>
      <c:valAx>
        <c:axId val="67656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654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990000"/>
      </a:solidFill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Лицей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60.3</c:v>
                </c:pt>
                <c:pt idx="1">
                  <c:v>57.3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54.6</c:v>
                </c:pt>
                <c:pt idx="1">
                  <c:v>59.4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60.5</c:v>
                </c:pt>
                <c:pt idx="1">
                  <c:v>56.4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1931136"/>
        <c:axId val="21932672"/>
      </c:barChart>
      <c:catAx>
        <c:axId val="2193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932672"/>
        <c:crosses val="autoZero"/>
        <c:auto val="1"/>
        <c:lblAlgn val="ctr"/>
        <c:lblOffset val="100"/>
        <c:noMultiLvlLbl val="0"/>
      </c:catAx>
      <c:valAx>
        <c:axId val="21932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93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990000"/>
      </a:solidFill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Выпускники,</a:t>
            </a:r>
            <a:r>
              <a:rPr lang="ru-RU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награжденные медалью МО и Н РФ "За особые успехи в учении"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16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 dirty="0" smtClean="0"/>
              <a:t>Всероссийские предметные 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 dirty="0" smtClean="0"/>
              <a:t>олимпиады школьников </a:t>
            </a:r>
            <a:endParaRPr lang="ru-RU" sz="1200" b="1" dirty="0"/>
          </a:p>
        </c:rich>
      </c:tx>
      <c:layout>
        <c:manualLayout>
          <c:xMode val="edge"/>
          <c:yMode val="edge"/>
          <c:x val="0.28375941634190716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8332441857090133E-2"/>
          <c:y val="0.14718253968253969"/>
          <c:w val="0.49883777638311388"/>
          <c:h val="0.627154274525052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олимпиады муниципального тура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65</c:v>
                </c:pt>
                <c:pt idx="1">
                  <c:v>41</c:v>
                </c:pt>
                <c:pt idx="2">
                  <c:v>42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Олимпиады регионального тура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4778240"/>
        <c:axId val="24779776"/>
      </c:barChart>
      <c:catAx>
        <c:axId val="24778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779776"/>
        <c:crosses val="autoZero"/>
        <c:auto val="1"/>
        <c:lblAlgn val="ctr"/>
        <c:lblOffset val="100"/>
        <c:noMultiLvlLbl val="0"/>
      </c:catAx>
      <c:valAx>
        <c:axId val="24779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778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5.671307215042708E-3"/>
          <c:y val="0.85117105043884012"/>
          <c:w val="0.408214428712733"/>
          <c:h val="0.139205018886790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</a:t>
            </a:r>
            <a:r>
              <a:rPr lang="ru-RU" sz="12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призеры научно-практических конференция, конкурсов.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0460693760161051"/>
          <c:y val="4.5222895461757813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8332441857090133E-2"/>
          <c:y val="0.14718253968253969"/>
          <c:w val="0.72249381149631176"/>
          <c:h val="0.570496084480641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Международный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71</c:v>
                </c:pt>
                <c:pt idx="1">
                  <c:v>76</c:v>
                </c:pt>
                <c:pt idx="2">
                  <c:v>78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Всероссийский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61</c:v>
                </c:pt>
                <c:pt idx="1">
                  <c:v>62</c:v>
                </c:pt>
                <c:pt idx="2">
                  <c:v>68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Межрегиональный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119</c:v>
                </c:pt>
                <c:pt idx="1">
                  <c:v>122</c:v>
                </c:pt>
                <c:pt idx="2">
                  <c:v>128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Республиканский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16</c:v>
                </c:pt>
                <c:pt idx="1">
                  <c:v>16</c:v>
                </c:pt>
                <c:pt idx="2">
                  <c:v>23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Муниципальный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14</c:v>
                </c:pt>
                <c:pt idx="1">
                  <c:v>16</c:v>
                </c:pt>
                <c:pt idx="2">
                  <c:v>19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719936"/>
        <c:axId val="25721472"/>
      </c:barChart>
      <c:catAx>
        <c:axId val="25719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5721472"/>
        <c:crosses val="autoZero"/>
        <c:auto val="1"/>
        <c:lblAlgn val="ctr"/>
        <c:lblOffset val="100"/>
        <c:noMultiLvlLbl val="0"/>
      </c:catAx>
      <c:valAx>
        <c:axId val="25721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719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8202313473030865E-2"/>
          <c:y val="0.82165193895834931"/>
          <c:w val="0.48730642609392599"/>
          <c:h val="0.154105740387820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Поволжская межрегиональная</a:t>
            </a:r>
            <a:r>
              <a:rPr lang="ru-RU" sz="14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олимпиада «Будущее большой химии»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9.3388232452923825E-2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8332441857090133E-2"/>
          <c:y val="0.14718253968253969"/>
          <c:w val="0.72249381149631176"/>
          <c:h val="0.669986564179477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Поволжская межрегиональная олимпиада "Будущее большой химии"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121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2014-2015</c:v>
                </c:pt>
                <c:pt idx="1">
                  <c:v>2015-2016</c:v>
                </c:pt>
                <c:pt idx="2">
                  <c:v>2015-2016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62</c:v>
                </c:pt>
                <c:pt idx="1">
                  <c:v>109</c:v>
                </c:pt>
                <c:pt idx="2">
                  <c:v>120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6110976"/>
        <c:axId val="26130304"/>
      </c:barChart>
      <c:catAx>
        <c:axId val="26110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6130304"/>
        <c:crosses val="autoZero"/>
        <c:auto val="1"/>
        <c:lblAlgn val="ctr"/>
        <c:lblOffset val="100"/>
        <c:noMultiLvlLbl val="0"/>
      </c:catAx>
      <c:valAx>
        <c:axId val="26130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110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Межрегиональная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предметная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КФУ</a:t>
            </a:r>
          </a:p>
        </c:rich>
      </c:tx>
      <c:layout>
        <c:manualLayout>
          <c:xMode val="edge"/>
          <c:yMode val="edge"/>
          <c:x val="9.7676940433848516E-2"/>
          <c:y val="1.54740331076703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8332441857090133E-2"/>
          <c:y val="0.14718253968253969"/>
          <c:w val="0.68222191965381951"/>
          <c:h val="0.669986564179477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Очный тур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2014-2015</c:v>
                </c:pt>
                <c:pt idx="1">
                  <c:v>2015-2016</c:v>
                </c:pt>
                <c:pt idx="2">
                  <c:v>2015-2016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</c:v>
                </c:pt>
                <c:pt idx="1">
                  <c:v>16</c:v>
                </c:pt>
                <c:pt idx="2">
                  <c:v>21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Заочный тур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2014-2015</c:v>
                </c:pt>
                <c:pt idx="1">
                  <c:v>2015-2016</c:v>
                </c:pt>
                <c:pt idx="2">
                  <c:v>2015-2016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52</c:v>
                </c:pt>
                <c:pt idx="1">
                  <c:v>56</c:v>
                </c:pt>
                <c:pt idx="2">
                  <c:v>59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7787776"/>
        <c:axId val="67789568"/>
      </c:barChart>
      <c:catAx>
        <c:axId val="67787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789568"/>
        <c:crosses val="autoZero"/>
        <c:auto val="1"/>
        <c:lblAlgn val="ctr"/>
        <c:lblOffset val="100"/>
        <c:noMultiLvlLbl val="0"/>
      </c:catAx>
      <c:valAx>
        <c:axId val="6778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787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1240450234176651E-2"/>
          <c:y val="0.89840254298803979"/>
          <c:w val="0.27167933392212229"/>
          <c:h val="6.8182295394893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DF5633E9-FB5C-4BCA-98EF-127DF4E582C4}" type="datetimeFigureOut">
              <a:rPr lang="ru-RU" smtClean="0"/>
              <a:t>27.07.2018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897B95E9-68E3-4545-83A7-A4412E023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739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B95E9-68E3-4545-83A7-A4412E023EF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686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B95E9-68E3-4545-83A7-A4412E023EF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21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1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microsoft.com/office/2007/relationships/hdphoto" Target="../media/hdphoto2.wdp"/><Relationship Id="rId9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4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gif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8.jpe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C:\Users\Лицей\Desktop\IMG_6934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5" r="14834"/>
          <a:stretch/>
        </p:blipFill>
        <p:spPr bwMode="auto">
          <a:xfrm>
            <a:off x="-1487982" y="-27384"/>
            <a:ext cx="10646701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5" descr="http://www.playcast.ru/uploads/2016/01/16/16840923.png"/>
          <p:cNvSpPr>
            <a:spLocks noChangeAspect="1" noChangeArrowheads="1"/>
          </p:cNvSpPr>
          <p:nvPr/>
        </p:nvSpPr>
        <p:spPr bwMode="auto">
          <a:xfrm>
            <a:off x="-1217181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http://www.playcast.ru/uploads/2016/01/16/16840923.png"/>
          <p:cNvSpPr>
            <a:spLocks noChangeAspect="1" noChangeArrowheads="1"/>
          </p:cNvSpPr>
          <p:nvPr/>
        </p:nvSpPr>
        <p:spPr bwMode="auto">
          <a:xfrm>
            <a:off x="-1064781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http://www.playcast.ru/uploads/2016/01/16/16840923.png"/>
          <p:cNvSpPr>
            <a:spLocks noChangeAspect="1" noChangeArrowheads="1"/>
          </p:cNvSpPr>
          <p:nvPr/>
        </p:nvSpPr>
        <p:spPr bwMode="auto">
          <a:xfrm>
            <a:off x="-912381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2" descr="http://www.playcast.ru/uploads/2016/01/16/16840923.png"/>
          <p:cNvSpPr>
            <a:spLocks noChangeAspect="1" noChangeArrowheads="1"/>
          </p:cNvSpPr>
          <p:nvPr/>
        </p:nvSpPr>
        <p:spPr bwMode="auto">
          <a:xfrm>
            <a:off x="-759981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-180528" y="168275"/>
            <a:ext cx="91450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МБОУ «Шеморданский лицей Сабинского района РТ»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2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6419" y="-164081"/>
            <a:ext cx="5670141" cy="8501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партнерство</a:t>
            </a:r>
            <a:endParaRPr lang="ru-RU" sz="32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16448356"/>
              </p:ext>
            </p:extLst>
          </p:nvPr>
        </p:nvGraphicFramePr>
        <p:xfrm>
          <a:off x="5292080" y="1381379"/>
          <a:ext cx="4032447" cy="2407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01892814"/>
              </p:ext>
            </p:extLst>
          </p:nvPr>
        </p:nvGraphicFramePr>
        <p:xfrm>
          <a:off x="166300" y="3488504"/>
          <a:ext cx="3397588" cy="26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835696" y="550382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Абсолютный победитель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Поволжской межрегиональной олимпиады «Будущее большой химии»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предмету физика 2014 г -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Галимзянова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Зульфия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Вадимовна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2741" y="1548845"/>
            <a:ext cx="4752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Межрегиональной олимпиады КНИТУ-КАИ и КАЗ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физике с правом получения именной стипендии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г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Яппаров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Ильяс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Рамилевич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 г –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Батыршин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Ирек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Шамилевич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3080" y="3887887"/>
            <a:ext cx="2199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 </a:t>
            </a:r>
            <a:endParaRPr lang="ru-RU" sz="1200" dirty="0"/>
          </a:p>
        </p:txBody>
      </p:sp>
      <p:pic>
        <p:nvPicPr>
          <p:cNvPr id="1026" name="Picture 2" descr="Hom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64" y="350870"/>
            <a:ext cx="114300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694279"/>
              </p:ext>
            </p:extLst>
          </p:nvPr>
        </p:nvGraphicFramePr>
        <p:xfrm>
          <a:off x="3491880" y="3717032"/>
          <a:ext cx="5544616" cy="2966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2664296"/>
                <a:gridCol w="1008112"/>
              </a:tblGrid>
              <a:tr h="48322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Победители </a:t>
                      </a:r>
                      <a:r>
                        <a:rPr lang="ru-RU" sz="1200" dirty="0" smtClean="0">
                          <a:effectLst/>
                        </a:rPr>
                        <a:t>гранта </a:t>
                      </a:r>
                      <a:r>
                        <a:rPr lang="ru-RU" sz="1200" dirty="0">
                          <a:effectLst/>
                        </a:rPr>
                        <a:t>ООО «Газпром </a:t>
                      </a:r>
                      <a:r>
                        <a:rPr lang="ru-RU" sz="1200" dirty="0" err="1">
                          <a:effectLst/>
                        </a:rPr>
                        <a:t>трансгаз</a:t>
                      </a:r>
                      <a:r>
                        <a:rPr lang="ru-RU" sz="1200" dirty="0">
                          <a:effectLst/>
                        </a:rPr>
                        <a:t> Казань» лучшим учащимся </a:t>
                      </a:r>
                      <a:r>
                        <a:rPr lang="ru-RU" sz="1200" dirty="0" err="1">
                          <a:effectLst/>
                        </a:rPr>
                        <a:t>Шеморданского</a:t>
                      </a:r>
                      <a:r>
                        <a:rPr lang="ru-RU" sz="1200" dirty="0">
                          <a:effectLst/>
                        </a:rPr>
                        <a:t> лицея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8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ФИО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Класс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1613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2013-2014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Яппаров Ильяс Рамилевич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Б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16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Абдуллина Эльвина Рустемовна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 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16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Гатауллин Ильнур Ильшатович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Б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1613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2014-2015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Гатауллин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Ильнур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Ильшатович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 Б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16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Сафиуллин Ильдар Айдарович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 Б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16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Максимова Татьяна Александровна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 Б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1613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2015-2016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Батыршин Ирек Шамилевич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 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16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Валиева Альбина Радиковна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 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16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Абдуллина Эльвина Рустемовна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1" name="Picture 2" descr="C:\Users\Лицей\Desktop\1_html_m44405007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30202"/>
            <a:ext cx="1440160" cy="107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92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://photos.gograph.com/thumbs/CSP/CSP993/k15351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23728" y="260648"/>
            <a:ext cx="48151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Ответственный наставник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5" name="Picture 2" descr="C:\Users\Лицей\Desktop\1_html_m44405007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738796"/>
            <a:ext cx="1437507" cy="107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80176" y="845423"/>
            <a:ext cx="5859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«Открыть в каждом человеке создателя, поставить его на путь самобытно – творческого, интеллектуально – полнокровного труда» </a:t>
            </a:r>
          </a:p>
        </p:txBody>
      </p:sp>
      <p:pic>
        <p:nvPicPr>
          <p:cNvPr id="2050" name="Picture 2" descr="http://byaki.net/uploads/posts/2013-03/1363725878_foto-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576" y="15875"/>
            <a:ext cx="2050280" cy="144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ok-t.ru/studopediaru/baza15/4356018662664.files/image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568" y="1889925"/>
            <a:ext cx="1380274" cy="184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ova-golova.ru/wp-content/uploads/2014/11/%D0%B1%D0%BE%D0%B3%D0%B8-%D1%81%D0%BE%D0%B7%D0%B4%D0%B0%D0%BB%D0%B8-%D0%B7%D0%B5%D0%BC%D0%BB%D1%8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03" y="1768753"/>
            <a:ext cx="2168792" cy="144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boombob.ru/img/picture/Jun/21/f98c260c0bf231176e82d9185427aefc/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95983"/>
            <a:ext cx="2136204" cy="154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87824" y="1982406"/>
            <a:ext cx="53358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2014 -2015 г -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Г.Г.Мулласалихова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автор учебников по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тат.яз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и рабочих тетрадей к ним,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2015- 2016 г -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Ф.Х.Шамиева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соавтор учебно – методического пособия «Обучение действием»,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разработанное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Фондом «Созидание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2015-2016г  - 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Гатауллина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Э.И.-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тьютор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авторские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8" name="Picture 10" descr="http://welcomecouponsxyz.com/img/56ad7aedeb30f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604" y="4239151"/>
            <a:ext cx="2184252" cy="145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edu.tatar.ru/upload/gallery_photo/71584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57" y="4295983"/>
            <a:ext cx="1221145" cy="162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edu.tatar.ru/upload/gallery_photo/71586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118" y="4549115"/>
            <a:ext cx="2005338" cy="134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27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://photos.gograph.com/thumbs/CSP/CSP993/k15351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298015" y="177081"/>
            <a:ext cx="47099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A85400"/>
                </a:solidFill>
              </a:rPr>
              <a:t>Инновационный практик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7624" y="922176"/>
            <a:ext cx="7431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Крылья успеха позволяют нам покорить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новые, 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неизведанные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вершины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gamesounds.ru/uploads/images/n/o/v/novie_perspektivi_dlja_molodezhi_gl_8_chelovek_planeti_lubjashij_mi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8680" y="332656"/>
            <a:ext cx="1020726" cy="63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252520" y="450577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2" name="Picture 2" descr="C:\Users\Лицей\Desktop\УСПЕХ\DSCN631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8" t="7097" r="10128" b="3030"/>
          <a:stretch/>
        </p:blipFill>
        <p:spPr bwMode="auto">
          <a:xfrm>
            <a:off x="6082594" y="4687925"/>
            <a:ext cx="2536959" cy="190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8215" y="3687957"/>
            <a:ext cx="593468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2014г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МО и НРТ «О создании «Школ Превосходства в Республике Татарстан» и реализации краткосрочных курсов» №327/14 от 27.01.2014г.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Шеморданский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лицей признан «Школой Превосходства» по направлению «Кооперативное обучение» в рамках реализации совместного проекта с сингапурской компанией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Educare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Cooperative Limited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«Совершенствование Качества Преподавания в Республике Татарстан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2017г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-победители конкурса «Успешная школа»</a:t>
            </a:r>
          </a:p>
          <a:p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2018г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.- победители конкурса базовых площадок ГПРФ «Развитие образования» в2018 году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37339" y="1627031"/>
            <a:ext cx="64204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Достижения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2011г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приказом МО и НРТ «Об утверждении списка базовых площадок в рамках реализации ФЦПРО на 2011-2015 годы» № 6438/11 от 13.12.2011г.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Шеморданский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лицей был определен базовой площадкой,  участвующей в реализации направления ФЦПРО «Распространение на всей территории Российской Федерации моделей образовательн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ых систем обеспечивающих современное качество общего образования».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52520" y="1401750"/>
            <a:ext cx="1644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7" name="Picture 3" descr="C:\Users\Лицей\Desktop\УСПЕХ\DSCN632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0" t="31194" r="13518" b="16908"/>
          <a:stretch/>
        </p:blipFill>
        <p:spPr bwMode="auto">
          <a:xfrm>
            <a:off x="6033085" y="3507275"/>
            <a:ext cx="1907828" cy="100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-7021288" y="3921635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Гульшат</a:t>
            </a:r>
            <a:r>
              <a:rPr lang="ru-RU" dirty="0" smtClean="0"/>
              <a:t>  нужно на весь слайд повторно!!!!</a:t>
            </a:r>
            <a:endParaRPr lang="ru-RU" dirty="0"/>
          </a:p>
        </p:txBody>
      </p:sp>
      <p:pic>
        <p:nvPicPr>
          <p:cNvPr id="4110" name="Picture 14" descr="http://g74.ucoz.ru/baz_pl/fcpro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3" y="1864546"/>
            <a:ext cx="2316731" cy="155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20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013" y="-16422"/>
            <a:ext cx="92880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116632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Успех… Успешность…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064009"/>
            <a:ext cx="73448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2014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Благодарственное письмо МКУ «Управление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 представление передового педагогического опыта и проведение Республиканского августовского совещания работников образования и науки «Татарстан: образование инновационного региона»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2015 г.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лучших базовых школ Республики Татарстан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Благодарственное письмо МО и НРТ за достигнутые успехи  в обучении и воспитании Приказ №319-4 от11.09.2015 (заместитель премьер- министра РТ-министр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Э.Н.Фаттахов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2016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Благодарственное письмо ППМС центра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Семицветик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за проведенное  психологическое тестирование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201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Топ-200 лучших сельских школ России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2016г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Республиканский смотр-конкурс на лучший медицинский кабинет общеобразовательных организаций 1 место в номинации «Общеобразовательные организации сельских 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айонов с количеством обучающихся свыше 3 тысяч человек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159732" y="1263362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4100" name="Picture 4" descr="http://slaveykovoto.org/bg/uspeh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26491"/>
            <a:ext cx="1280925" cy="135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akt-zakon.ru/pars_docs/refs/38/37896/37896_html_m53b8d20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5" y="184162"/>
            <a:ext cx="1553186" cy="163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letopisi.org/images/c/cc/Vos-merochk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648" y="1822455"/>
            <a:ext cx="864372" cy="127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05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C:\Users\Лицей\Desktop\IMG_6934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5" r="-1"/>
          <a:stretch/>
        </p:blipFill>
        <p:spPr bwMode="auto">
          <a:xfrm>
            <a:off x="-199887" y="-27384"/>
            <a:ext cx="12483142" cy="6885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://www.playcast.ru/uploads/2015/07/14/14332826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" name="AutoShape 4" descr="http://www.playcast.ru/uploads/2015/07/14/14332826.gif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AutoShape 6" descr="http://www.playcast.ru/uploads/2015/07/14/14332826.gif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AutoShape 9" descr="http://www.playcast.ru/uploads/2015/03/04/12445207.pn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AutoShape 12" descr="http://www.playcast.ru/uploads/2015/03/09/12566177.gif"/>
          <p:cNvSpPr>
            <a:spLocks noChangeAspect="1" noChangeArrowheads="1"/>
          </p:cNvSpPr>
          <p:nvPr/>
        </p:nvSpPr>
        <p:spPr bwMode="auto">
          <a:xfrm>
            <a:off x="673100" y="473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1943" y="320675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35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33\Desktop\Fire-animati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539552"/>
            <a:ext cx="9252520" cy="894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16216" y="1610509"/>
            <a:ext cx="13668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Успешный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2048817"/>
            <a:ext cx="14293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Активный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635" y="1342747"/>
            <a:ext cx="1810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Компетентный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9038" y="1610509"/>
            <a:ext cx="21323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42930" y="2414973"/>
            <a:ext cx="1844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наставник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8592" y="-42248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Успех – это огонь, который подогревает нашу целеустремленность и заставляет пылать наш разум.</a:t>
            </a:r>
          </a:p>
        </p:txBody>
      </p:sp>
    </p:spTree>
    <p:extLst>
      <p:ext uri="{BB962C8B-B14F-4D97-AF65-F5344CB8AC3E}">
        <p14:creationId xmlns:p14="http://schemas.microsoft.com/office/powerpoint/2010/main" val="46261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://photos.gograph.com/thumbs/CSP/CSP993/k15351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639765" y="168275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Успешный лидер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059" y="2971020"/>
            <a:ext cx="52793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Гранта «Наш лучший учитель»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2013г.- 6 учителей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2014г. – 13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2015-2016 г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 «Учитель-эксперт» -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2;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«Учитель-наставник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1; 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Учитель-мастер» -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2016-2017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гг.- «Учитель-эксперт» - 2;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Старший учитель» -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2017-2018-»Наш новый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учитель»-3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30732" y="1768713"/>
            <a:ext cx="56110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Гранта «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Алгарыш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2014г. Степанова О.В. поездка в Ирландию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2015г. Каримуллина В.Э. поездка в Сингапур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2015г.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Гимадеева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Г.К. поездка в Сингапур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53287" y="4549676"/>
            <a:ext cx="55907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ПНПО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2013-2014гг.- 2 (Закирова И.С.,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Валиуллин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Д.М.)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2014-2015гг.- 1(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Шайхова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Л.А.)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2015-2016гг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3(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Шарипова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А.И., Емельянова Л.М.,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Мулласалихова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Г.Г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ПНПО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2015-2016гг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 (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Мулласалихова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Г.Г,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Емельянова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Л.М.)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2017-2018- 1 (Емельянова Л. М. )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93275" y="4826494"/>
            <a:ext cx="42484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   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812958" y="5524782"/>
            <a:ext cx="43204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    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9378" y="753050"/>
            <a:ext cx="6794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   «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Обучать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воспитывать способных и одарённых детей могут профессиональные, личностно одарённые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педагоги»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611" y="1686723"/>
            <a:ext cx="1345590" cy="95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http://uchiteltatarstan.ru/assets/images/ap_logo_colour_flam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269" y="2795309"/>
            <a:ext cx="1120338" cy="132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image.jimcdn.com/app/cms/image/transf/dimension=210x1024:format=png/path/s01073ea9424536c7/image/ie875bbec8a9045d3/version/1377767868/imag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408" y="2919157"/>
            <a:ext cx="1583318" cy="137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0" descr="https://mail.yandex.ru/message_part/20140710_135659.jpg?_uid=119882779&amp;name=20140710_135659.jpg&amp;hid=1.1&amp;ids=159314836818232498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mail.yandex.ru/message_part/20140710_135659.jpg?_uid=119882779&amp;name=20140710_135659.jpg&amp;hid=1.1&amp;ids=159314836818232498&amp;no_disposition=y&amp;exif_rotate=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5" name="Picture 13" descr="C:\Users\Лицей\Desktop\20140710_1356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14496"/>
            <a:ext cx="1368152" cy="10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31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omsk.bezformata.ru/content/image1129200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92" y="3002869"/>
            <a:ext cx="2173718" cy="206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://photos.gograph.com/thumbs/CSP/CSP993/k15351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639765" y="168275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Успешный лидер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810" y="2985625"/>
            <a:ext cx="37861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9646" y="2016913"/>
            <a:ext cx="36671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24726" y="4941168"/>
            <a:ext cx="4248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   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8919" y="4037172"/>
            <a:ext cx="54936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   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0097" y="2547475"/>
            <a:ext cx="651306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2014-2015гг. -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Шайхова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Лилия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Абдулловна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(региональный этап);                 2014-2015гг - Закирова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Ильсеяр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Салихзяновна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(муниципальный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тур);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2014-2015гг -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Шамиева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Феруза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Хабиджановна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(зональный тур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2014-2015гг -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Байкова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Адиля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Раилевна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(муниципальный тур);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2015-2016гг -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Хадиева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Лейсан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Альбертовна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(муниципальный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тур);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2015-2016гг-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Сафина Роза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Карямовна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(муниципальный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тур);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2015-2016гг -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Миннеханов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Алмаз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Ильшатович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(муниципальный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тур);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2015-2016гг - 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 Владимир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Николаевич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(муниципальный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тур);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2016-2017гг-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Гильфанова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Гульшат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Мухаметовна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(муниципальный тур);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2016-2017гг-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Степанова Олеся Валерьевна (муниципальный тур);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2016-2017гг- Емельянова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Ляйсан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Мазитовна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(региональный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2017-2018гг.- Каримова И. Ф.(зональный этап)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2017-2018гг.-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Миннеханов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 И. (региональный этап, победитель в номинации)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2017-2018гг.-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Яппарова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 М. (региональный этап, призер)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2017-2018гг –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Халикова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Г.  (зональный этап)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18380" y="4191060"/>
            <a:ext cx="37068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28134" y="759336"/>
            <a:ext cx="6794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   «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Обучать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воспитывать способных и одарённых детей могут профессиональные, личностно одарённые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педагоги»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0625" y="1847635"/>
            <a:ext cx="8308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«Учитель года России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«Классный руководитель года» 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Татарстан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Победители и призеры.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320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hemordan-sch.ucoz.ru/_si/0/s391315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188" y="1030053"/>
            <a:ext cx="3943541" cy="115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://photos.gograph.com/thumbs/CSP/CSP993/k15351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" name="Picture 3" descr="D:\ЧЕРНОВИКИ\Дилюс Мендельевич\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833" y="5540398"/>
            <a:ext cx="1603770" cy="120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Лицей\Desktop\Спорт\DSCN632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52"/>
          <a:stretch/>
        </p:blipFill>
        <p:spPr bwMode="auto">
          <a:xfrm>
            <a:off x="368300" y="3070599"/>
            <a:ext cx="1345374" cy="122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64137" y="168275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Активный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5284" y="4034023"/>
            <a:ext cx="3943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044001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спортом – это неотъемлемая составляющая жизни успешного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06083" y="5132849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есть, что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хранить,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есть, чем гордиться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8445" y="944596"/>
            <a:ext cx="33123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–  одно из важнейших ценностей человека, залог его благополучия и долголетия. </a:t>
            </a:r>
          </a:p>
        </p:txBody>
      </p:sp>
      <p:pic>
        <p:nvPicPr>
          <p:cNvPr id="7174" name="Picture 6" descr="http://shemordan-sch.ucoz.ru/_si/0/s6206421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629" y="4270778"/>
            <a:ext cx="2018119" cy="134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shemordan-sch.ucoz.ru/_si/0/s5685880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612827"/>
            <a:ext cx="1591136" cy="105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edu.tatar.ru/upload/gallery_photo/37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414" y="3734204"/>
            <a:ext cx="1676676" cy="111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19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://photos.gograph.com/thumbs/CSP/CSP993/k15351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32114" y="188640"/>
            <a:ext cx="4318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Активный гражданин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8300" y="1758272"/>
            <a:ext cx="438757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«Детская общественная приемная».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10 октября по 3 ноября 2015 года проходил конкурсный отбор участников проекта «Детская общественная приемная». 20 ноября 2015 года стартовал проект «Детская общественная приемная», реализуемый СДО РТ. Ученик 9г класса МБОУ «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Шеморданский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лицей» Гарипов Ильмир прошел конкурсный отбор и принял активное участие в обучающей смене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республиканского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проекта.</a:t>
            </a:r>
          </a:p>
        </p:txBody>
      </p:sp>
      <p:pic>
        <p:nvPicPr>
          <p:cNvPr id="7" name="Picture 2" descr="C:\Users\user1\Desktop\pjFS4iHXm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0"/>
          <a:stretch/>
        </p:blipFill>
        <p:spPr bwMode="auto">
          <a:xfrm>
            <a:off x="5171011" y="2669521"/>
            <a:ext cx="1279770" cy="193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Рабочий стол 2015-16\Грамоты 2015-16\Детская общественная приемная\Гарипов Ильмир октябрь 201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087" y="4831986"/>
            <a:ext cx="2060285" cy="145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D:\Рабочий стол 2015-16\Грамоты 2015-16\Детская общественная приемная\DSC_008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2" t="35865" r="10798" b="25855"/>
          <a:stretch/>
        </p:blipFill>
        <p:spPr bwMode="auto">
          <a:xfrm>
            <a:off x="5436253" y="5225075"/>
            <a:ext cx="3157954" cy="102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957278" y="4674562"/>
            <a:ext cx="2047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2015-16 учебный год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13" name="Picture 2" descr="D:\Рабочий стол 2015-16\Грамоты 2015-16\Гарипов Ильмир ДОП май 16г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68" y="4469460"/>
            <a:ext cx="2202386" cy="151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9612560" y="3297782"/>
            <a:ext cx="3759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н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396536" y="-370004"/>
            <a:ext cx="374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9300" y="824586"/>
            <a:ext cx="5795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успешной школе человек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 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строить свою маленькую карьеру.</a:t>
            </a:r>
          </a:p>
          <a:p>
            <a:pPr algn="ctr"/>
            <a:endParaRPr lang="ru-RU" dirty="0"/>
          </a:p>
        </p:txBody>
      </p:sp>
      <p:pic>
        <p:nvPicPr>
          <p:cNvPr id="2050" name="Picture 2" descr="C:\Users\233\Desktop\VJbc053j43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109" y="1413264"/>
            <a:ext cx="2446295" cy="163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741517" y="3297782"/>
            <a:ext cx="2227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2016-17  </a:t>
            </a:r>
            <a:r>
              <a:rPr lang="ru-RU" sz="1400" b="1" dirty="0">
                <a:solidFill>
                  <a:srgbClr val="002060"/>
                </a:solidFill>
              </a:rPr>
              <a:t>учебный год</a:t>
            </a:r>
          </a:p>
          <a:p>
            <a:endParaRPr lang="ru-RU" dirty="0"/>
          </a:p>
        </p:txBody>
      </p:sp>
      <p:pic>
        <p:nvPicPr>
          <p:cNvPr id="2051" name="Picture 3" descr="D:\ПНПО 17 дети право и сайт\Ребенок в мире прав 2016 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392" y="3668867"/>
            <a:ext cx="1592058" cy="115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32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://photos.gograph.com/thumbs/CSP/CSP993/k15351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Picture 3" descr="D:\2015-16\6. ТИМУРОВСКАЯ РАБОТА         2015-16\Отчет Тимуровской работы 2015-16\10а День пожилых людей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1" t="8011" r="19113"/>
          <a:stretch/>
        </p:blipFill>
        <p:spPr bwMode="auto">
          <a:xfrm>
            <a:off x="3707904" y="892041"/>
            <a:ext cx="1352057" cy="124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479046" y="2240184"/>
            <a:ext cx="2292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"Поздравь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пожилого человека!"</a:t>
            </a:r>
          </a:p>
        </p:txBody>
      </p:sp>
      <p:pic>
        <p:nvPicPr>
          <p:cNvPr id="17" name="Picture 4" descr="D:\2015-16\6. ТИМУРОВСКАЯ РАБОТА         2015-16\АПРЕЛЬ\5в 22.04.16\20160421_1415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251" y="724594"/>
            <a:ext cx="2475520" cy="139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5989253" y="2227791"/>
            <a:ext cx="2252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"Поклонимся 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Великим тем годам</a:t>
            </a:r>
            <a:r>
              <a:rPr lang="ru-RU" dirty="0" smtClean="0">
                <a:solidFill>
                  <a:srgbClr val="C00000"/>
                </a:solidFill>
              </a:rPr>
              <a:t>"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106548" y="574603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Шефство над памятником </a:t>
            </a:r>
            <a:endParaRPr lang="ru-RU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«Солдатам - землякам, павшим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войне»</a:t>
            </a:r>
          </a:p>
        </p:txBody>
      </p:sp>
      <p:pic>
        <p:nvPicPr>
          <p:cNvPr id="28" name="Picture 13" descr="F:\2014-15 Рабочий столллллллллл\Тимуровская работа 14\5б Подарок ветерану 04.12.14\Новость Подарок ветерану 04.12.14\DSCN39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063" y="2718556"/>
            <a:ext cx="1693221" cy="127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6" descr="F:\2014-15 Рабочий столллллллллл\Тимуровская работа 14\6г Очитка обелиска от снега      6г 31.01.15\DSCN77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86" y="4480463"/>
            <a:ext cx="2374433" cy="133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999866" y="4037667"/>
            <a:ext cx="2168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Тимуровская работа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5057" y="1696916"/>
            <a:ext cx="2901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Наши добрые дела!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904251" y="4222333"/>
            <a:ext cx="2940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«Бессмертный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полк»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" descr="H:\2015-16 уч год\2015-16\5. СМС  дети\Июнь 2016 Антинаркотическая акция\SMS\DSC_003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169" y="5160752"/>
            <a:ext cx="2084688" cy="136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D:\ЧЕРНОВИКИ\Дилюс Мендельевич\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283" y="5214552"/>
            <a:ext cx="1603770" cy="120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H:\ФОТО\ФОТО школы\фотографии игорь\для школы\IMG_724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088" y="2948342"/>
            <a:ext cx="2298182" cy="153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1\Desktop\qZasy17ZFeU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030" y="2874122"/>
            <a:ext cx="2070873" cy="15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20284" y="34025"/>
            <a:ext cx="47760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Активный гражданин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445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tud-1\Pictures\Рисунок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" y="-3815"/>
            <a:ext cx="9141363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23321" y="1508"/>
            <a:ext cx="39604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Компетентный педагог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219265" y="50803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 победно – достижение своих вершин! 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612499536"/>
              </p:ext>
            </p:extLst>
          </p:nvPr>
        </p:nvGraphicFramePr>
        <p:xfrm>
          <a:off x="91558" y="1988840"/>
          <a:ext cx="3476724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069654582"/>
              </p:ext>
            </p:extLst>
          </p:nvPr>
        </p:nvGraphicFramePr>
        <p:xfrm>
          <a:off x="3707904" y="3573016"/>
          <a:ext cx="5040560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79802729"/>
              </p:ext>
            </p:extLst>
          </p:nvPr>
        </p:nvGraphicFramePr>
        <p:xfrm>
          <a:off x="3779912" y="1038800"/>
          <a:ext cx="3607296" cy="21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4" name="Picture 4" descr="http://img.inforico.com.ua/a/navchayu-pracyuvati-za-kompyuterom-lyudey-bez-rozuminnya--c3d1-1449739019268063-1-bi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743654"/>
            <a:ext cx="2022174" cy="13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97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tud-1\Pictures\Рисунок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1363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tanislav-milevich.ru/images/stories/foto-put-k-uspex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96752"/>
            <a:ext cx="2183263" cy="163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15816" y="132137"/>
            <a:ext cx="39604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Компетентный педагог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729203" y="692696"/>
            <a:ext cx="496855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 в учёбе – завтрашний успех в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жизни!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612778286"/>
              </p:ext>
            </p:extLst>
          </p:nvPr>
        </p:nvGraphicFramePr>
        <p:xfrm>
          <a:off x="251520" y="1556792"/>
          <a:ext cx="5544616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776908369"/>
              </p:ext>
            </p:extLst>
          </p:nvPr>
        </p:nvGraphicFramePr>
        <p:xfrm>
          <a:off x="3851920" y="3429000"/>
          <a:ext cx="5046845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512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1354</TotalTime>
  <Words>990</Words>
  <Application>Microsoft Office PowerPoint</Application>
  <PresentationFormat>Экран (4:3)</PresentationFormat>
  <Paragraphs>158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Социальное партнерство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Лицей</dc:creator>
  <cp:lastModifiedBy>Шеморданлицей</cp:lastModifiedBy>
  <cp:revision>101</cp:revision>
  <cp:lastPrinted>2017-04-17T08:50:23Z</cp:lastPrinted>
  <dcterms:created xsi:type="dcterms:W3CDTF">2016-07-07T10:34:10Z</dcterms:created>
  <dcterms:modified xsi:type="dcterms:W3CDTF">2018-07-27T07:57:34Z</dcterms:modified>
</cp:coreProperties>
</file>